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5143500" cx="9144000"/>
  <p:notesSz cx="6858000" cy="9144000"/>
  <p:embeddedFontLst>
    <p:embeddedFont>
      <p:font typeface="Economica"/>
      <p:regular r:id="rId48"/>
      <p:bold r:id="rId49"/>
      <p:italic r:id="rId50"/>
      <p:boldItalic r:id="rId51"/>
    </p:embeddedFont>
    <p:embeddedFont>
      <p:font typeface="Average"/>
      <p:regular r:id="rId52"/>
    </p:embeddedFont>
    <p:embeddedFont>
      <p:font typeface="Open Sans"/>
      <p:regular r:id="rId53"/>
      <p:bold r:id="rId54"/>
      <p:italic r:id="rId55"/>
      <p:boldItalic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Economica-regular.fntdata"/><Relationship Id="rId47" Type="http://schemas.openxmlformats.org/officeDocument/2006/relationships/slide" Target="slides/slide42.xml"/><Relationship Id="rId49" Type="http://schemas.openxmlformats.org/officeDocument/2006/relationships/font" Target="fonts/Economic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Economica-boldItalic.fntdata"/><Relationship Id="rId50" Type="http://schemas.openxmlformats.org/officeDocument/2006/relationships/font" Target="fonts/Economica-italic.fntdata"/><Relationship Id="rId53" Type="http://schemas.openxmlformats.org/officeDocument/2006/relationships/font" Target="fonts/OpenSans-regular.fntdata"/><Relationship Id="rId52" Type="http://schemas.openxmlformats.org/officeDocument/2006/relationships/font" Target="fonts/Average-regular.fntdata"/><Relationship Id="rId11" Type="http://schemas.openxmlformats.org/officeDocument/2006/relationships/slide" Target="slides/slide6.xml"/><Relationship Id="rId55" Type="http://schemas.openxmlformats.org/officeDocument/2006/relationships/font" Target="fonts/OpenSans-italic.fntdata"/><Relationship Id="rId10" Type="http://schemas.openxmlformats.org/officeDocument/2006/relationships/slide" Target="slides/slide5.xml"/><Relationship Id="rId54" Type="http://schemas.openxmlformats.org/officeDocument/2006/relationships/font" Target="fonts/OpenSans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penSans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84d389f96a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Google Shape;135;g84d389f96a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84d389f96a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1" name="Google Shape;141;g84d389f96a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84d389f96a_0_4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7" name="Google Shape;147;g84d389f96a_0_4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84d389f96a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g84d389f96a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77a6592cf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77a6592cf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7a6592cf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g77a6592cf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7a6592cf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g77a6592cf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7a6592cf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g77a6592c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77a6592cf8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" name="Google Shape;196;g77a6592cf8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7a6592cf8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7a6592cf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7a6592cf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7a6592cf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7a6592cf8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7a6592cf8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77a6592cf8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77a6592cf8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7a6592cf8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7a6592cf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77a6592cf8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77a6592cf8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7a6592cf8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7a6592cf8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7a6592cf8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7a6592cf8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7a6592cf8_0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77a6592cf8_0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77a6592cf8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77a6592cf8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7a6592cf8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7a6592cf8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7a6592cf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7a6592cf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7a6592cf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7a6592cf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77a6592cf8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77a6592cf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7a6592cf8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77a6592cf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7a6592cf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7a6592cf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Software requires other software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77a6592cf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77a6592cf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7a6592cf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7a6592cf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7a6592cf8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7a6592cf8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77a6592cf8_0_3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77a6592cf8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77a6592cf8_0_3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77a6592cf8_0_3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7a6592cf8_0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4" name="Google Shape;394;g77a6592cf8_0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77a6592cf8_0_4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77a6592cf8_0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84d389f9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84d389f9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7a6592cf8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7a6592cf8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7a6592cf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7a6592cf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77a6592cf8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77a6592c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4d389f96a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4d389f96a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84d389f96a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g84d389f96a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84d389f96a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84d389f96a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4d389f96a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84d389f96a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84d389f96a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g84d389f96a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>
                <a:solidFill>
                  <a:srgbClr val="660000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6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6.jpg"/><Relationship Id="rId5" Type="http://schemas.openxmlformats.org/officeDocument/2006/relationships/image" Target="../media/image10.jpg"/><Relationship Id="rId6" Type="http://schemas.openxmlformats.org/officeDocument/2006/relationships/image" Target="../media/image4.jpg"/><Relationship Id="rId7" Type="http://schemas.openxmlformats.org/officeDocument/2006/relationships/image" Target="../media/image20.gif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8.gif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1.png"/><Relationship Id="rId4" Type="http://schemas.openxmlformats.org/officeDocument/2006/relationships/image" Target="../media/image3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Relationship Id="rId5" Type="http://schemas.openxmlformats.org/officeDocument/2006/relationships/image" Target="../media/image19.png"/><Relationship Id="rId6" Type="http://schemas.openxmlformats.org/officeDocument/2006/relationships/image" Target="../media/image27.png"/><Relationship Id="rId7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2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gif"/><Relationship Id="rId4" Type="http://schemas.openxmlformats.org/officeDocument/2006/relationships/image" Target="../media/image1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jpg"/><Relationship Id="rId4" Type="http://schemas.openxmlformats.org/officeDocument/2006/relationships/image" Target="../media/image32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6.png"/><Relationship Id="rId4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0.jp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image" Target="../media/image20.gif"/><Relationship Id="rId10" Type="http://schemas.openxmlformats.org/officeDocument/2006/relationships/image" Target="../media/image46.png"/><Relationship Id="rId13" Type="http://schemas.openxmlformats.org/officeDocument/2006/relationships/image" Target="../media/image10.jpg"/><Relationship Id="rId1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jpg"/><Relationship Id="rId4" Type="http://schemas.openxmlformats.org/officeDocument/2006/relationships/image" Target="../media/image36.jpg"/><Relationship Id="rId9" Type="http://schemas.openxmlformats.org/officeDocument/2006/relationships/image" Target="../media/image30.png"/><Relationship Id="rId15" Type="http://schemas.openxmlformats.org/officeDocument/2006/relationships/image" Target="../media/image42.png"/><Relationship Id="rId14" Type="http://schemas.openxmlformats.org/officeDocument/2006/relationships/image" Target="../media/image38.jpg"/><Relationship Id="rId5" Type="http://schemas.openxmlformats.org/officeDocument/2006/relationships/image" Target="../media/image29.png"/><Relationship Id="rId6" Type="http://schemas.openxmlformats.org/officeDocument/2006/relationships/image" Target="../media/image27.png"/><Relationship Id="rId7" Type="http://schemas.openxmlformats.org/officeDocument/2006/relationships/image" Target="../media/image21.png"/><Relationship Id="rId8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4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nbis-reproducible-research.readthedocs.io/en/latest/" TargetMode="External"/><Relationship Id="rId4" Type="http://schemas.openxmlformats.org/officeDocument/2006/relationships/image" Target="../media/image4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773700" y="8303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Introduction part II</a:t>
            </a:r>
            <a:endParaRPr>
              <a:solidFill>
                <a:srgbClr val="660000"/>
              </a:solidFill>
            </a:endParaRPr>
          </a:p>
        </p:txBody>
      </p:sp>
      <p:sp>
        <p:nvSpPr>
          <p:cNvPr id="63" name="Google Shape;63;p13"/>
          <p:cNvSpPr txBox="1"/>
          <p:nvPr>
            <p:ph idx="4294967295" type="subTitle"/>
          </p:nvPr>
        </p:nvSpPr>
        <p:spPr>
          <a:xfrm>
            <a:off x="671250" y="2099250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conomica"/>
                <a:ea typeface="Economica"/>
                <a:cs typeface="Economica"/>
                <a:sym typeface="Economica"/>
              </a:rPr>
              <a:t>How to do it?</a:t>
            </a:r>
            <a:endParaRPr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en" sz="1600">
                <a:latin typeface="Economica"/>
                <a:ea typeface="Economica"/>
                <a:cs typeface="Economica"/>
                <a:sym typeface="Economica"/>
              </a:rPr>
              <a:t>Lokesh</a:t>
            </a:r>
            <a:endParaRPr i="1" sz="1600">
              <a:latin typeface="Economica"/>
              <a:ea typeface="Economica"/>
              <a:cs typeface="Economica"/>
              <a:sym typeface="Economica"/>
            </a:endParaRPr>
          </a:p>
        </p:txBody>
      </p:sp>
      <p:grpSp>
        <p:nvGrpSpPr>
          <p:cNvPr id="64" name="Google Shape;64;p13"/>
          <p:cNvGrpSpPr/>
          <p:nvPr/>
        </p:nvGrpSpPr>
        <p:grpSpPr>
          <a:xfrm>
            <a:off x="903325" y="3423475"/>
            <a:ext cx="2041300" cy="931200"/>
            <a:chOff x="389850" y="3920775"/>
            <a:chExt cx="2041300" cy="931200"/>
          </a:xfrm>
        </p:grpSpPr>
        <p:pic>
          <p:nvPicPr>
            <p:cNvPr id="65" name="Google Shape;65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89850" y="3920775"/>
              <a:ext cx="494100" cy="37057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1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21638" y="4421450"/>
              <a:ext cx="430525" cy="430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" name="Google Shape;67;p13"/>
            <p:cNvSpPr txBox="1"/>
            <p:nvPr/>
          </p:nvSpPr>
          <p:spPr>
            <a:xfrm>
              <a:off x="961450" y="3983363"/>
              <a:ext cx="14697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C4587"/>
                  </a:solidFill>
                  <a:latin typeface="Average"/>
                  <a:ea typeface="Average"/>
                  <a:cs typeface="Average"/>
                  <a:sym typeface="Average"/>
                </a:rPr>
                <a:t>@LokeshBio</a:t>
              </a:r>
              <a:endParaRPr sz="16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  <p:sp>
          <p:nvSpPr>
            <p:cNvPr id="68" name="Google Shape;68;p13"/>
            <p:cNvSpPr txBox="1"/>
            <p:nvPr/>
          </p:nvSpPr>
          <p:spPr>
            <a:xfrm>
              <a:off x="961450" y="4514013"/>
              <a:ext cx="1469700" cy="24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1C4587"/>
                  </a:solidFill>
                  <a:latin typeface="Average"/>
                  <a:ea typeface="Average"/>
                  <a:cs typeface="Average"/>
                  <a:sym typeface="Average"/>
                </a:rPr>
                <a:t>@LokeshBio</a:t>
              </a:r>
              <a:endParaRPr sz="1600">
                <a:solidFill>
                  <a:srgbClr val="1C4587"/>
                </a:solidFill>
                <a:latin typeface="Average"/>
                <a:ea typeface="Average"/>
                <a:cs typeface="Average"/>
                <a:sym typeface="Average"/>
              </a:endParaRPr>
            </a:p>
          </p:txBody>
        </p:sp>
      </p:grpSp>
      <p:pic>
        <p:nvPicPr>
          <p:cNvPr id="69" name="Google Shape;6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2325" y="3423475"/>
            <a:ext cx="1778350" cy="9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51250" y="3412963"/>
            <a:ext cx="1904450" cy="95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is Replicability?</a:t>
            </a:r>
            <a:endParaRPr/>
          </a:p>
        </p:txBody>
      </p:sp>
      <p:sp>
        <p:nvSpPr>
          <p:cNvPr id="138" name="Google Shape;138;p22"/>
          <p:cNvSpPr txBox="1"/>
          <p:nvPr>
            <p:ph idx="1" type="body"/>
          </p:nvPr>
        </p:nvSpPr>
        <p:spPr>
          <a:xfrm>
            <a:off x="311700" y="10728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Replicate:</a:t>
            </a:r>
            <a:r>
              <a:rPr lang="en" sz="2200"/>
              <a:t> repeat a previously described experiment with new material or data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</a:t>
            </a:r>
            <a:r>
              <a:rPr lang="en" sz="2200">
                <a:highlight>
                  <a:srgbClr val="FFFF00"/>
                </a:highlight>
              </a:rPr>
              <a:t>Bioinformatics</a:t>
            </a:r>
            <a:r>
              <a:rPr lang="en" sz="2200"/>
              <a:t>, this means:</a:t>
            </a:r>
            <a:endParaRPr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</a:t>
            </a:r>
            <a:r>
              <a:rPr i="1" lang="en" sz="1800" u="sng"/>
              <a:t>the same methodology</a:t>
            </a:r>
            <a:r>
              <a:rPr lang="en" sz="1800"/>
              <a:t> to </a:t>
            </a:r>
            <a:r>
              <a:rPr i="1" lang="en" sz="1800" u="sng"/>
              <a:t>new data</a:t>
            </a:r>
            <a:r>
              <a:rPr lang="en" sz="1800"/>
              <a:t> or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 u="sng"/>
              <a:t>a new methodology</a:t>
            </a:r>
            <a:r>
              <a:rPr i="1" lang="en" sz="1800"/>
              <a:t> </a:t>
            </a:r>
            <a:r>
              <a:rPr lang="en" sz="1800"/>
              <a:t>to </a:t>
            </a:r>
            <a:r>
              <a:rPr i="1" lang="en" sz="1800"/>
              <a:t>the </a:t>
            </a:r>
            <a:r>
              <a:rPr i="1" lang="en" sz="1800" u="sng"/>
              <a:t>same data</a:t>
            </a:r>
            <a:r>
              <a:rPr lang="en" sz="1800"/>
              <a:t> and arrive at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 u="sng"/>
              <a:t>the same biological conclusion</a:t>
            </a:r>
            <a:endParaRPr i="1" sz="1800" u="sng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 u="sng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If code is not available, must first </a:t>
            </a:r>
            <a:r>
              <a:rPr b="1" lang="en" sz="2200"/>
              <a:t>reimplement</a:t>
            </a:r>
            <a:r>
              <a:rPr b="1" i="1" lang="en" sz="2200"/>
              <a:t> </a:t>
            </a:r>
            <a:r>
              <a:rPr lang="en" sz="2200"/>
              <a:t>the method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Definitions for Bioinformatics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311700" y="10728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Reproduce</a:t>
            </a:r>
            <a:r>
              <a:rPr lang="en" sz="2000"/>
              <a:t> = show methodology was applied correctly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Replicate</a:t>
            </a:r>
            <a:r>
              <a:rPr lang="en" sz="2000"/>
              <a:t> = test whether the scientific result is “true”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Reimplement</a:t>
            </a:r>
            <a:r>
              <a:rPr lang="en" sz="2000"/>
              <a:t> = turn verbal description of method into a new reification of the method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n" sz="2000"/>
              <a:t>Reapply</a:t>
            </a:r>
            <a:r>
              <a:rPr lang="en" sz="2000"/>
              <a:t> = run existing code on existing or new data</a:t>
            </a:r>
            <a:endParaRPr sz="20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3000"/>
              <a:buNone/>
            </a:pPr>
            <a:r>
              <a:rPr lang="en" sz="2000"/>
              <a:t>In summary:</a:t>
            </a:r>
            <a:br>
              <a:rPr lang="en" sz="2000"/>
            </a:br>
            <a:r>
              <a:rPr b="1" lang="en" sz="2000"/>
              <a:t>Reproducibility</a:t>
            </a:r>
            <a:r>
              <a:rPr lang="en" sz="2000"/>
              <a:t> and </a:t>
            </a:r>
            <a:r>
              <a:rPr b="1" lang="en" sz="2000"/>
              <a:t>replicability</a:t>
            </a:r>
            <a:r>
              <a:rPr lang="en" sz="2000"/>
              <a:t> are about </a:t>
            </a:r>
            <a:r>
              <a:rPr i="1" lang="en" sz="2000" u="sng"/>
              <a:t>results</a:t>
            </a:r>
            <a:br>
              <a:rPr lang="en" sz="2000"/>
            </a:br>
            <a:r>
              <a:rPr b="1" lang="en" sz="2000"/>
              <a:t>Reimplementation</a:t>
            </a:r>
            <a:r>
              <a:rPr lang="en" sz="2000"/>
              <a:t> and </a:t>
            </a:r>
            <a:r>
              <a:rPr b="1" lang="en" sz="2000"/>
              <a:t>reapplication</a:t>
            </a:r>
            <a:r>
              <a:rPr lang="en" sz="2000"/>
              <a:t> are about </a:t>
            </a:r>
            <a:r>
              <a:rPr i="1" lang="en" sz="2000" u="sng"/>
              <a:t>methods</a:t>
            </a:r>
            <a:endParaRPr i="1" sz="2000"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Four Main Components of Analysis</a:t>
            </a:r>
            <a:endParaRPr/>
          </a:p>
        </p:txBody>
      </p:sp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Data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Code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Computational Environment (with tools)</a:t>
            </a:r>
            <a:endParaRPr b="1" sz="2200"/>
          </a:p>
          <a:p>
            <a:pPr indent="-3683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Presentation</a:t>
            </a:r>
            <a:endParaRPr b="1"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Kitchen Analogy</a:t>
            </a:r>
            <a:endParaRPr/>
          </a:p>
        </p:txBody>
      </p:sp>
      <p:sp>
        <p:nvSpPr>
          <p:cNvPr id="156" name="Google Shape;156;p25"/>
          <p:cNvSpPr txBox="1"/>
          <p:nvPr>
            <p:ph idx="1" type="body"/>
          </p:nvPr>
        </p:nvSpPr>
        <p:spPr>
          <a:xfrm>
            <a:off x="2899000" y="3323250"/>
            <a:ext cx="384000" cy="9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+</a:t>
            </a:r>
            <a:endParaRPr/>
          </a:p>
        </p:txBody>
      </p:sp>
      <p:pic>
        <p:nvPicPr>
          <p:cNvPr id="157" name="Google Shape;15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1700" y="2944930"/>
            <a:ext cx="2587300" cy="17181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83062" y="2944924"/>
            <a:ext cx="2577874" cy="1718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71651" y="2943313"/>
            <a:ext cx="2360648" cy="17197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5025" y="1099375"/>
            <a:ext cx="2360662" cy="157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44075" y="1099383"/>
            <a:ext cx="2289127" cy="15737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p25"/>
          <p:cNvCxnSpPr>
            <a:stCxn id="160" idx="2"/>
          </p:cNvCxnSpPr>
          <p:nvPr/>
        </p:nvCxnSpPr>
        <p:spPr>
          <a:xfrm flipH="1">
            <a:off x="1605056" y="2673149"/>
            <a:ext cx="300" cy="6330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" name="Google Shape;163;p25"/>
          <p:cNvCxnSpPr>
            <a:stCxn id="158" idx="3"/>
            <a:endCxn id="159" idx="1"/>
          </p:cNvCxnSpPr>
          <p:nvPr/>
        </p:nvCxnSpPr>
        <p:spPr>
          <a:xfrm flipH="1" rot="10800000">
            <a:off x="5860936" y="3803099"/>
            <a:ext cx="6108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4" name="Google Shape;164;p25"/>
          <p:cNvCxnSpPr>
            <a:stCxn id="161" idx="2"/>
          </p:cNvCxnSpPr>
          <p:nvPr/>
        </p:nvCxnSpPr>
        <p:spPr>
          <a:xfrm>
            <a:off x="6188639" y="2673158"/>
            <a:ext cx="6900" cy="9198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284375" y="4421100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Environment</a:t>
            </a:r>
            <a:endParaRPr/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3283050" y="4421100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Data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6281725" y="4421100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Presentation</a:t>
            </a:r>
            <a:endParaRPr/>
          </a:p>
        </p:txBody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6646100" y="1569775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169" name="Google Shape;169;p25"/>
          <p:cNvSpPr txBox="1"/>
          <p:nvPr>
            <p:ph idx="1" type="body"/>
          </p:nvPr>
        </p:nvSpPr>
        <p:spPr>
          <a:xfrm>
            <a:off x="1871275" y="1525063"/>
            <a:ext cx="25779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Tools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/>
          <p:nvPr>
            <p:ph type="ctrTitle"/>
          </p:nvPr>
        </p:nvSpPr>
        <p:spPr>
          <a:xfrm>
            <a:off x="3044700" y="1444252"/>
            <a:ext cx="30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Data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75" name="Google Shape;175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3075" y="2051999"/>
            <a:ext cx="2577874" cy="1718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Three types of data</a:t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b="1" lang="en" sz="2200"/>
              <a:t>Source data</a:t>
            </a:r>
            <a:endParaRPr b="1"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short read datasets, microarrays, etc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b="1" lang="en" sz="2200"/>
              <a:t>Support data</a:t>
            </a:r>
            <a:r>
              <a:rPr lang="en" sz="2200"/>
              <a:t> </a:t>
            </a:r>
            <a:endParaRPr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Reference genomes, gene annotations, etc</a:t>
            </a:r>
            <a:endParaRPr sz="1800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Arial"/>
              <a:buAutoNum type="arabicPeriod"/>
            </a:pPr>
            <a:r>
              <a:rPr b="1" lang="en" sz="2200"/>
              <a:t>Transformed data</a:t>
            </a:r>
            <a:endParaRPr b="1"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lphaLcPeriod"/>
            </a:pPr>
            <a:r>
              <a:rPr lang="en" sz="1800"/>
              <a:t>Alignments, gene counts, etc.</a:t>
            </a:r>
            <a:endParaRPr sz="18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</a:t>
            </a:r>
            <a:r>
              <a:rPr lang="en"/>
              <a:t>maintenance</a:t>
            </a:r>
            <a:endParaRPr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311700" y="88287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Source Data</a:t>
            </a:r>
            <a:endParaRPr sz="15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E.g. </a:t>
            </a:r>
            <a:r>
              <a:rPr lang="en" sz="1100" u="sng"/>
              <a:t>Raw untrimmed reads</a:t>
            </a:r>
            <a:r>
              <a:rPr lang="en" sz="1100"/>
              <a:t> directly from sequencer 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Should be </a:t>
            </a:r>
            <a:r>
              <a:rPr lang="en" sz="1100"/>
              <a:t>available</a:t>
            </a:r>
            <a:r>
              <a:rPr lang="en" sz="1100"/>
              <a:t> in a </a:t>
            </a:r>
            <a:r>
              <a:rPr lang="en" sz="1100" u="sng"/>
              <a:t>public database</a:t>
            </a:r>
            <a:r>
              <a:rPr lang="en" sz="1100"/>
              <a:t> like NCBI (SRA)</a:t>
            </a:r>
            <a:endParaRPr sz="1100"/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Should not be part of the workflow</a:t>
            </a:r>
            <a:endParaRPr sz="11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Support Data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Data used to condense, process, annotate, and </a:t>
            </a:r>
            <a:r>
              <a:rPr lang="en" sz="1100" u="sng"/>
              <a:t>interpret source data</a:t>
            </a:r>
            <a:endParaRPr sz="1100"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Most support data are maintained in persistent repositories with consistent formats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Keep track of the </a:t>
            </a:r>
            <a:r>
              <a:rPr lang="en" sz="1100" u="sng"/>
              <a:t>version or date</a:t>
            </a:r>
            <a:r>
              <a:rPr lang="en" sz="1100"/>
              <a:t> of the database/repository it has been downloaded </a:t>
            </a:r>
            <a:endParaRPr sz="11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Transformed Data</a:t>
            </a:r>
            <a:endParaRPr sz="15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/>
              <a:t>Derived</a:t>
            </a:r>
            <a:r>
              <a:rPr lang="en" sz="1100"/>
              <a:t> from source(+support) data</a:t>
            </a:r>
            <a:endParaRPr sz="1100"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Usually what we use to </a:t>
            </a:r>
            <a:r>
              <a:rPr lang="en" sz="1100" u="sng"/>
              <a:t>interpret our results</a:t>
            </a:r>
            <a:endParaRPr sz="1100" u="sng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 u="sng"/>
              <a:t>Code is a </a:t>
            </a:r>
            <a:r>
              <a:rPr i="1" lang="en" sz="1100" u="sng"/>
              <a:t>recipe</a:t>
            </a:r>
            <a:r>
              <a:rPr lang="en" sz="1100"/>
              <a:t> for creating transformed data from source data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Could be </a:t>
            </a:r>
            <a:r>
              <a:rPr lang="en" sz="1100" u="sng"/>
              <a:t>made available</a:t>
            </a:r>
            <a:r>
              <a:rPr lang="en" sz="1100"/>
              <a:t> in a public database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8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ctrTitle"/>
          </p:nvPr>
        </p:nvSpPr>
        <p:spPr>
          <a:xfrm>
            <a:off x="3044700" y="1444252"/>
            <a:ext cx="30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Code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193" name="Google Shape;193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438" y="2464533"/>
            <a:ext cx="2289127" cy="157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Code is a recipe</a:t>
            </a:r>
            <a:endParaRPr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311700" y="923874"/>
            <a:ext cx="8520600" cy="14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Describes how data is transformed from one form to another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Combination of </a:t>
            </a:r>
            <a:r>
              <a:rPr i="1" lang="en"/>
              <a:t>analysis</a:t>
            </a:r>
            <a:r>
              <a:rPr lang="en"/>
              <a:t> code and </a:t>
            </a:r>
            <a:r>
              <a:rPr i="1" lang="en"/>
              <a:t>glue</a:t>
            </a:r>
            <a:r>
              <a:rPr lang="en"/>
              <a:t> code</a:t>
            </a:r>
            <a:endParaRPr/>
          </a:p>
        </p:txBody>
      </p:sp>
      <p:pic>
        <p:nvPicPr>
          <p:cNvPr id="200" name="Google Shape;20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13" y="30101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13" y="408570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76" y="30101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76" y="408570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686" y="3643301"/>
            <a:ext cx="657275" cy="6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336" y="3643301"/>
            <a:ext cx="657275" cy="6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88" y="3355913"/>
            <a:ext cx="1911250" cy="12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0"/>
          <p:cNvSpPr txBox="1"/>
          <p:nvPr>
            <p:ph idx="1" type="body"/>
          </p:nvPr>
        </p:nvSpPr>
        <p:spPr>
          <a:xfrm>
            <a:off x="483738" y="24228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FASTQ</a:t>
            </a:r>
            <a:endParaRPr sz="1800"/>
          </a:p>
        </p:txBody>
      </p:sp>
      <p:sp>
        <p:nvSpPr>
          <p:cNvPr id="208" name="Google Shape;208;p30"/>
          <p:cNvSpPr txBox="1"/>
          <p:nvPr>
            <p:ph idx="1" type="body"/>
          </p:nvPr>
        </p:nvSpPr>
        <p:spPr>
          <a:xfrm>
            <a:off x="1564938" y="24228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BAM</a:t>
            </a:r>
            <a:endParaRPr sz="1800"/>
          </a:p>
        </p:txBody>
      </p:sp>
      <p:pic>
        <p:nvPicPr>
          <p:cNvPr id="209" name="Google Shape;20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551" y="30101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551" y="4085700"/>
            <a:ext cx="657250" cy="6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2672063" y="24228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Counts</a:t>
            </a:r>
            <a:endParaRPr sz="1800"/>
          </a:p>
        </p:txBody>
      </p:sp>
      <p:sp>
        <p:nvSpPr>
          <p:cNvPr id="212" name="Google Shape;212;p30"/>
          <p:cNvSpPr txBox="1"/>
          <p:nvPr>
            <p:ph idx="1" type="body"/>
          </p:nvPr>
        </p:nvSpPr>
        <p:spPr>
          <a:xfrm>
            <a:off x="3867713" y="2740025"/>
            <a:ext cx="10812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Countsmatrix</a:t>
            </a:r>
            <a:endParaRPr sz="1800"/>
          </a:p>
        </p:txBody>
      </p:sp>
      <p:sp>
        <p:nvSpPr>
          <p:cNvPr id="213" name="Google Shape;213;p30"/>
          <p:cNvSpPr txBox="1"/>
          <p:nvPr>
            <p:ph idx="1" type="body"/>
          </p:nvPr>
        </p:nvSpPr>
        <p:spPr>
          <a:xfrm>
            <a:off x="5126188" y="2915050"/>
            <a:ext cx="1233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DE genes</a:t>
            </a:r>
            <a:endParaRPr sz="1800"/>
          </a:p>
        </p:txBody>
      </p:sp>
      <p:sp>
        <p:nvSpPr>
          <p:cNvPr id="214" name="Google Shape;214;p30"/>
          <p:cNvSpPr txBox="1"/>
          <p:nvPr>
            <p:ph idx="1" type="body"/>
          </p:nvPr>
        </p:nvSpPr>
        <p:spPr>
          <a:xfrm>
            <a:off x="6748963" y="2565375"/>
            <a:ext cx="1911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Interpretable plots</a:t>
            </a:r>
            <a:endParaRPr sz="1800"/>
          </a:p>
        </p:txBody>
      </p:sp>
      <p:cxnSp>
        <p:nvCxnSpPr>
          <p:cNvPr id="215" name="Google Shape;215;p30"/>
          <p:cNvCxnSpPr>
            <a:stCxn id="200" idx="3"/>
            <a:endCxn id="202" idx="1"/>
          </p:cNvCxnSpPr>
          <p:nvPr/>
        </p:nvCxnSpPr>
        <p:spPr>
          <a:xfrm>
            <a:off x="1432063" y="333877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6" name="Google Shape;216;p30"/>
          <p:cNvCxnSpPr>
            <a:stCxn id="202" idx="3"/>
            <a:endCxn id="209" idx="1"/>
          </p:cNvCxnSpPr>
          <p:nvPr/>
        </p:nvCxnSpPr>
        <p:spPr>
          <a:xfrm>
            <a:off x="2535426" y="333877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7" name="Google Shape;217;p30"/>
          <p:cNvCxnSpPr>
            <a:stCxn id="201" idx="3"/>
            <a:endCxn id="203" idx="1"/>
          </p:cNvCxnSpPr>
          <p:nvPr/>
        </p:nvCxnSpPr>
        <p:spPr>
          <a:xfrm>
            <a:off x="1432063" y="44143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8" name="Google Shape;218;p30"/>
          <p:cNvCxnSpPr>
            <a:stCxn id="203" idx="3"/>
            <a:endCxn id="210" idx="1"/>
          </p:cNvCxnSpPr>
          <p:nvPr/>
        </p:nvCxnSpPr>
        <p:spPr>
          <a:xfrm>
            <a:off x="2535426" y="44143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19" name="Google Shape;219;p30"/>
          <p:cNvCxnSpPr>
            <a:stCxn id="210" idx="3"/>
            <a:endCxn id="204" idx="1"/>
          </p:cNvCxnSpPr>
          <p:nvPr/>
        </p:nvCxnSpPr>
        <p:spPr>
          <a:xfrm flipH="1" rot="10800000">
            <a:off x="3638801" y="3971825"/>
            <a:ext cx="441000" cy="44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0" name="Google Shape;220;p30"/>
          <p:cNvCxnSpPr>
            <a:stCxn id="209" idx="3"/>
            <a:endCxn id="204" idx="1"/>
          </p:cNvCxnSpPr>
          <p:nvPr/>
        </p:nvCxnSpPr>
        <p:spPr>
          <a:xfrm>
            <a:off x="3638801" y="3338775"/>
            <a:ext cx="441000" cy="63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1" name="Google Shape;221;p30"/>
          <p:cNvCxnSpPr>
            <a:stCxn id="204" idx="3"/>
            <a:endCxn id="205" idx="1"/>
          </p:cNvCxnSpPr>
          <p:nvPr/>
        </p:nvCxnSpPr>
        <p:spPr>
          <a:xfrm>
            <a:off x="4736961" y="3971939"/>
            <a:ext cx="677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22" name="Google Shape;222;p30"/>
          <p:cNvCxnSpPr>
            <a:stCxn id="205" idx="3"/>
            <a:endCxn id="206" idx="1"/>
          </p:cNvCxnSpPr>
          <p:nvPr/>
        </p:nvCxnSpPr>
        <p:spPr>
          <a:xfrm>
            <a:off x="6071611" y="3971939"/>
            <a:ext cx="677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Important coding practice</a:t>
            </a:r>
            <a:endParaRPr/>
          </a:p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311700" y="1351050"/>
            <a:ext cx="4260300" cy="24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COMMENTS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Always comment on “what” the code is trying to do and sometimes “how” it is trying to do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Variable names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Simple but explanatory variable names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Versions…..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9" name="Google Shape;229;p31"/>
          <p:cNvPicPr preferRelativeResize="0"/>
          <p:nvPr/>
        </p:nvPicPr>
        <p:blipFill rotWithShape="1">
          <a:blip r:embed="rId3">
            <a:alphaModFix/>
          </a:blip>
          <a:srcRect b="25306" l="27113" r="23588" t="25033"/>
          <a:stretch/>
        </p:blipFill>
        <p:spPr>
          <a:xfrm>
            <a:off x="5598175" y="1721750"/>
            <a:ext cx="2996450" cy="17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6725" y="1889250"/>
            <a:ext cx="2063400" cy="2063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/>
          <p:nvPr/>
        </p:nvCxnSpPr>
        <p:spPr>
          <a:xfrm flipH="1" rot="10800000">
            <a:off x="4170161" y="2920499"/>
            <a:ext cx="610800" cy="9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77" name="Google Shape;7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4151" y="1705838"/>
            <a:ext cx="1944188" cy="24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4"/>
          <p:cNvSpPr txBox="1"/>
          <p:nvPr>
            <p:ph type="title"/>
          </p:nvPr>
        </p:nvSpPr>
        <p:spPr>
          <a:xfrm>
            <a:off x="311700" y="468325"/>
            <a:ext cx="8520600" cy="8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How to do it?</a:t>
            </a:r>
            <a:endParaRPr>
              <a:solidFill>
                <a:srgbClr val="66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235" name="Google Shape;23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02" y="918625"/>
            <a:ext cx="4859597" cy="39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Versions of code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Version control systems (VCS)</a:t>
            </a:r>
            <a:endParaRPr/>
          </a:p>
        </p:txBody>
      </p:sp>
      <p:pic>
        <p:nvPicPr>
          <p:cNvPr id="242" name="Google Shape;24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942" y="2349250"/>
            <a:ext cx="1909001" cy="976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143" y="994825"/>
            <a:ext cx="4181087" cy="392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VCS platforms</a:t>
            </a:r>
            <a:endParaRPr/>
          </a:p>
        </p:txBody>
      </p:sp>
      <p:grpSp>
        <p:nvGrpSpPr>
          <p:cNvPr id="249" name="Google Shape;249;p34"/>
          <p:cNvGrpSpPr/>
          <p:nvPr/>
        </p:nvGrpSpPr>
        <p:grpSpPr>
          <a:xfrm>
            <a:off x="4509120" y="1247727"/>
            <a:ext cx="4120529" cy="1857423"/>
            <a:chOff x="4509120" y="1247727"/>
            <a:chExt cx="4120529" cy="1857423"/>
          </a:xfrm>
        </p:grpSpPr>
        <p:pic>
          <p:nvPicPr>
            <p:cNvPr id="250" name="Google Shape;250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509120" y="2511200"/>
              <a:ext cx="4120529" cy="593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1" name="Google Shape;251;p3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101412" y="1247727"/>
              <a:ext cx="2935945" cy="9762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52" name="Google Shape;252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6685" y="1688339"/>
            <a:ext cx="1909001" cy="976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4"/>
          <p:cNvSpPr txBox="1"/>
          <p:nvPr/>
        </p:nvSpPr>
        <p:spPr>
          <a:xfrm>
            <a:off x="480925" y="3705350"/>
            <a:ext cx="8474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Seamless backup of code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Simplified sharing and collaboration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○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Public dissemination of analysis code upon publication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54" name="Google Shape;254;p34"/>
          <p:cNvCxnSpPr/>
          <p:nvPr/>
        </p:nvCxnSpPr>
        <p:spPr>
          <a:xfrm>
            <a:off x="3413263" y="2176439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Workflows</a:t>
            </a:r>
            <a:endParaRPr/>
          </a:p>
        </p:txBody>
      </p:sp>
      <p:pic>
        <p:nvPicPr>
          <p:cNvPr id="260" name="Google Shape;260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13" y="15623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4813" y="263790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76" y="15623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78176" y="263790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9686" y="2195501"/>
            <a:ext cx="657275" cy="65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14336" y="2195501"/>
            <a:ext cx="657275" cy="6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35"/>
          <p:cNvSpPr txBox="1"/>
          <p:nvPr>
            <p:ph idx="1" type="body"/>
          </p:nvPr>
        </p:nvSpPr>
        <p:spPr>
          <a:xfrm>
            <a:off x="483738" y="9750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FASTQ</a:t>
            </a:r>
            <a:endParaRPr sz="1800"/>
          </a:p>
        </p:txBody>
      </p:sp>
      <p:sp>
        <p:nvSpPr>
          <p:cNvPr id="267" name="Google Shape;267;p35"/>
          <p:cNvSpPr txBox="1"/>
          <p:nvPr>
            <p:ph idx="1" type="body"/>
          </p:nvPr>
        </p:nvSpPr>
        <p:spPr>
          <a:xfrm>
            <a:off x="1564938" y="9750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BAM</a:t>
            </a:r>
            <a:endParaRPr sz="1800"/>
          </a:p>
        </p:txBody>
      </p:sp>
      <p:pic>
        <p:nvPicPr>
          <p:cNvPr id="268" name="Google Shape;26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551" y="1562350"/>
            <a:ext cx="657250" cy="65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551" y="2637900"/>
            <a:ext cx="657250" cy="6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idx="1" type="body"/>
          </p:nvPr>
        </p:nvSpPr>
        <p:spPr>
          <a:xfrm>
            <a:off x="2672063" y="975050"/>
            <a:ext cx="10812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Counts</a:t>
            </a:r>
            <a:endParaRPr sz="1800"/>
          </a:p>
        </p:txBody>
      </p:sp>
      <p:sp>
        <p:nvSpPr>
          <p:cNvPr id="271" name="Google Shape;271;p35"/>
          <p:cNvSpPr txBox="1"/>
          <p:nvPr>
            <p:ph idx="1" type="body"/>
          </p:nvPr>
        </p:nvSpPr>
        <p:spPr>
          <a:xfrm>
            <a:off x="3867713" y="1292225"/>
            <a:ext cx="10812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Countsmatrix</a:t>
            </a:r>
            <a:endParaRPr sz="1800"/>
          </a:p>
        </p:txBody>
      </p:sp>
      <p:sp>
        <p:nvSpPr>
          <p:cNvPr id="272" name="Google Shape;272;p35"/>
          <p:cNvSpPr txBox="1"/>
          <p:nvPr>
            <p:ph idx="1" type="body"/>
          </p:nvPr>
        </p:nvSpPr>
        <p:spPr>
          <a:xfrm>
            <a:off x="5126188" y="1467250"/>
            <a:ext cx="1233600" cy="65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DE genes</a:t>
            </a:r>
            <a:endParaRPr sz="1800"/>
          </a:p>
        </p:txBody>
      </p:sp>
      <p:cxnSp>
        <p:nvCxnSpPr>
          <p:cNvPr id="273" name="Google Shape;273;p35"/>
          <p:cNvCxnSpPr>
            <a:stCxn id="260" idx="3"/>
            <a:endCxn id="262" idx="1"/>
          </p:cNvCxnSpPr>
          <p:nvPr/>
        </p:nvCxnSpPr>
        <p:spPr>
          <a:xfrm>
            <a:off x="1432063" y="189097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4" name="Google Shape;274;p35"/>
          <p:cNvCxnSpPr>
            <a:stCxn id="262" idx="3"/>
            <a:endCxn id="268" idx="1"/>
          </p:cNvCxnSpPr>
          <p:nvPr/>
        </p:nvCxnSpPr>
        <p:spPr>
          <a:xfrm>
            <a:off x="2535426" y="189097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5" name="Google Shape;275;p35"/>
          <p:cNvCxnSpPr>
            <a:stCxn id="261" idx="3"/>
            <a:endCxn id="263" idx="1"/>
          </p:cNvCxnSpPr>
          <p:nvPr/>
        </p:nvCxnSpPr>
        <p:spPr>
          <a:xfrm>
            <a:off x="1432063" y="2966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6" name="Google Shape;276;p35"/>
          <p:cNvCxnSpPr>
            <a:stCxn id="263" idx="3"/>
            <a:endCxn id="269" idx="1"/>
          </p:cNvCxnSpPr>
          <p:nvPr/>
        </p:nvCxnSpPr>
        <p:spPr>
          <a:xfrm>
            <a:off x="2535426" y="2966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7" name="Google Shape;277;p35"/>
          <p:cNvCxnSpPr>
            <a:stCxn id="269" idx="3"/>
            <a:endCxn id="264" idx="1"/>
          </p:cNvCxnSpPr>
          <p:nvPr/>
        </p:nvCxnSpPr>
        <p:spPr>
          <a:xfrm flipH="1" rot="10800000">
            <a:off x="3638801" y="2524025"/>
            <a:ext cx="441000" cy="442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8" name="Google Shape;278;p35"/>
          <p:cNvCxnSpPr>
            <a:stCxn id="268" idx="3"/>
            <a:endCxn id="264" idx="1"/>
          </p:cNvCxnSpPr>
          <p:nvPr/>
        </p:nvCxnSpPr>
        <p:spPr>
          <a:xfrm>
            <a:off x="3638801" y="1890975"/>
            <a:ext cx="441000" cy="633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79" name="Google Shape;279;p35"/>
          <p:cNvCxnSpPr>
            <a:stCxn id="264" idx="3"/>
            <a:endCxn id="265" idx="1"/>
          </p:cNvCxnSpPr>
          <p:nvPr/>
        </p:nvCxnSpPr>
        <p:spPr>
          <a:xfrm>
            <a:off x="4736961" y="2524139"/>
            <a:ext cx="677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80" name="Google Shape;280;p35"/>
          <p:cNvCxnSpPr>
            <a:stCxn id="265" idx="3"/>
          </p:cNvCxnSpPr>
          <p:nvPr/>
        </p:nvCxnSpPr>
        <p:spPr>
          <a:xfrm>
            <a:off x="6071611" y="2524139"/>
            <a:ext cx="6774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281" name="Google Shape;281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748988" y="1908113"/>
            <a:ext cx="1911250" cy="123202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5"/>
          <p:cNvSpPr txBox="1"/>
          <p:nvPr>
            <p:ph idx="1" type="body"/>
          </p:nvPr>
        </p:nvSpPr>
        <p:spPr>
          <a:xfrm>
            <a:off x="6748963" y="1117575"/>
            <a:ext cx="1911300" cy="90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 sz="1800"/>
              <a:t>Interpretable plots</a:t>
            </a:r>
            <a:endParaRPr sz="1800"/>
          </a:p>
        </p:txBody>
      </p:sp>
      <p:grpSp>
        <p:nvGrpSpPr>
          <p:cNvPr id="283" name="Google Shape;283;p35"/>
          <p:cNvGrpSpPr/>
          <p:nvPr/>
        </p:nvGrpSpPr>
        <p:grpSpPr>
          <a:xfrm>
            <a:off x="774825" y="3819650"/>
            <a:ext cx="7997525" cy="1235750"/>
            <a:chOff x="774825" y="3819650"/>
            <a:chExt cx="7997525" cy="1235750"/>
          </a:xfrm>
        </p:grpSpPr>
        <p:pic>
          <p:nvPicPr>
            <p:cNvPr id="284" name="Google Shape;284;p3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936562" y="3868388"/>
              <a:ext cx="3638626" cy="5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5" name="Google Shape;285;p3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5213200" y="3819650"/>
              <a:ext cx="3156201" cy="633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6" name="Google Shape;286;p35"/>
            <p:cNvSpPr txBox="1"/>
            <p:nvPr/>
          </p:nvSpPr>
          <p:spPr>
            <a:xfrm>
              <a:off x="774825" y="4549600"/>
              <a:ext cx="39621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400"/>
                </a:spcBef>
                <a:spcAft>
                  <a:spcPts val="2400"/>
                </a:spcAft>
                <a:buNone/>
              </a:pP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Python-based</a:t>
              </a:r>
              <a:endParaRPr b="1" i="1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87" name="Google Shape;287;p35"/>
            <p:cNvSpPr txBox="1"/>
            <p:nvPr/>
          </p:nvSpPr>
          <p:spPr>
            <a:xfrm>
              <a:off x="4810250" y="4549600"/>
              <a:ext cx="39621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400"/>
                </a:spcBef>
                <a:spcAft>
                  <a:spcPts val="2400"/>
                </a:spcAft>
                <a:buNone/>
              </a:pP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Groovy</a:t>
              </a: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-based</a:t>
              </a:r>
              <a:endParaRPr b="1" i="1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Simple Snakemake</a:t>
            </a:r>
            <a:endParaRPr/>
          </a:p>
        </p:txBody>
      </p:sp>
      <p:pic>
        <p:nvPicPr>
          <p:cNvPr id="293" name="Google Shape;2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918625"/>
            <a:ext cx="3920075" cy="39200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6"/>
          <p:cNvSpPr txBox="1"/>
          <p:nvPr/>
        </p:nvSpPr>
        <p:spPr>
          <a:xfrm>
            <a:off x="471800" y="1068425"/>
            <a:ext cx="3870900" cy="4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Let’s assume you have two files “a.txt” and “b.txt”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</a:t>
            </a: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 step 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You would like to convert the text files to uppercase “a.upper.txt” and “b.upper.txt” respectively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step 2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: You would like to combine/concatenate the two files into one called “a_b.txt”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following would be the example of a “snakefile” that contains all the “rules”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p36"/>
          <p:cNvSpPr txBox="1"/>
          <p:nvPr>
            <p:ph idx="1" type="body"/>
          </p:nvPr>
        </p:nvSpPr>
        <p:spPr>
          <a:xfrm>
            <a:off x="311700" y="4120825"/>
            <a:ext cx="4413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 simple command will automatically do the entire process:</a:t>
            </a:r>
            <a:endParaRPr sz="11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100">
                <a:highlight>
                  <a:srgbClr val="FFFF00"/>
                </a:highlight>
                <a:latin typeface="Courier New"/>
                <a:ea typeface="Courier New"/>
                <a:cs typeface="Courier New"/>
                <a:sym typeface="Courier New"/>
              </a:rPr>
              <a:t>$snakemake a_b.txt</a:t>
            </a:r>
            <a:endParaRPr sz="1100">
              <a:highlight>
                <a:srgbClr val="FFFF00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WMS</a:t>
            </a:r>
            <a:r>
              <a:rPr lang="en"/>
              <a:t> advantages </a:t>
            </a:r>
            <a:endParaRPr/>
          </a:p>
        </p:txBody>
      </p:sp>
      <p:sp>
        <p:nvSpPr>
          <p:cNvPr id="301" name="Google Shape;301;p37"/>
          <p:cNvSpPr txBox="1"/>
          <p:nvPr/>
        </p:nvSpPr>
        <p:spPr>
          <a:xfrm>
            <a:off x="400600" y="961650"/>
            <a:ext cx="4111200" cy="4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anagement of workflows:</a:t>
            </a:r>
            <a:r>
              <a:rPr lang="en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Visualisations: rule-graph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Automatic up to date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Summary of the run rules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Char char="●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And many more…..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2" name="Google Shape;3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225" y="2867075"/>
            <a:ext cx="2133600" cy="16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2800" y="1146888"/>
            <a:ext cx="5490575" cy="284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RNA-seq workflow</a:t>
            </a:r>
            <a:endParaRPr/>
          </a:p>
        </p:txBody>
      </p:sp>
      <p:pic>
        <p:nvPicPr>
          <p:cNvPr id="309" name="Google Shape;3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3164" y="918625"/>
            <a:ext cx="3457672" cy="3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9"/>
          <p:cNvSpPr txBox="1"/>
          <p:nvPr>
            <p:ph type="title"/>
          </p:nvPr>
        </p:nvSpPr>
        <p:spPr>
          <a:xfrm>
            <a:off x="773700" y="663450"/>
            <a:ext cx="7596600" cy="15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Code + Presentation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315" name="Google Shape;315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2869" y="2482906"/>
            <a:ext cx="2289127" cy="15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0483" y="2409913"/>
            <a:ext cx="2360648" cy="1719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Notebooks</a:t>
            </a:r>
            <a:endParaRPr/>
          </a:p>
        </p:txBody>
      </p:sp>
      <p:sp>
        <p:nvSpPr>
          <p:cNvPr id="322" name="Google Shape;322;p40"/>
          <p:cNvSpPr txBox="1"/>
          <p:nvPr>
            <p:ph idx="1" type="body"/>
          </p:nvPr>
        </p:nvSpPr>
        <p:spPr>
          <a:xfrm>
            <a:off x="311700" y="1225225"/>
            <a:ext cx="8520600" cy="10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Notebooks are incredibly powerful in </a:t>
            </a:r>
            <a:r>
              <a:rPr lang="en" u="sng"/>
              <a:t>interactive development </a:t>
            </a:r>
            <a:r>
              <a:rPr lang="en"/>
              <a:t>of code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the possibility to share your </a:t>
            </a:r>
            <a:r>
              <a:rPr lang="en" u="sng"/>
              <a:t>code, results and explanations together</a:t>
            </a:r>
            <a:endParaRPr u="sng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u="sng"/>
          </a:p>
        </p:txBody>
      </p:sp>
      <p:grpSp>
        <p:nvGrpSpPr>
          <p:cNvPr id="323" name="Google Shape;323;p40"/>
          <p:cNvGrpSpPr/>
          <p:nvPr/>
        </p:nvGrpSpPr>
        <p:grpSpPr>
          <a:xfrm>
            <a:off x="774825" y="2540725"/>
            <a:ext cx="7714100" cy="1905075"/>
            <a:chOff x="774825" y="2540725"/>
            <a:chExt cx="7714100" cy="1905075"/>
          </a:xfrm>
        </p:grpSpPr>
        <p:pic>
          <p:nvPicPr>
            <p:cNvPr id="324" name="Google Shape;324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669675" y="2540725"/>
              <a:ext cx="1013500" cy="11791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5" name="Google Shape;325;p40"/>
            <p:cNvGrpSpPr/>
            <p:nvPr/>
          </p:nvGrpSpPr>
          <p:grpSpPr>
            <a:xfrm>
              <a:off x="908388" y="2654250"/>
              <a:ext cx="3537325" cy="959375"/>
              <a:chOff x="457201" y="2654250"/>
              <a:chExt cx="3537325" cy="959375"/>
            </a:xfrm>
          </p:grpSpPr>
          <p:pic>
            <p:nvPicPr>
              <p:cNvPr id="326" name="Google Shape;326;p4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3143525" y="2654250"/>
                <a:ext cx="851001" cy="9593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327" name="Google Shape;327;p4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7201" y="2696712"/>
                <a:ext cx="2491825" cy="87445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328" name="Google Shape;328;p40"/>
            <p:cNvSpPr txBox="1"/>
            <p:nvPr/>
          </p:nvSpPr>
          <p:spPr>
            <a:xfrm>
              <a:off x="774825" y="3940000"/>
              <a:ext cx="39621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400"/>
                </a:spcBef>
                <a:spcAft>
                  <a:spcPts val="2400"/>
                </a:spcAft>
                <a:buNone/>
              </a:pP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R</a:t>
              </a: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-based</a:t>
              </a:r>
              <a:endParaRPr b="1" i="1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329" name="Google Shape;329;p40"/>
            <p:cNvSpPr txBox="1"/>
            <p:nvPr/>
          </p:nvSpPr>
          <p:spPr>
            <a:xfrm>
              <a:off x="5863925" y="3940000"/>
              <a:ext cx="2625000" cy="50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2400"/>
                </a:spcBef>
                <a:spcAft>
                  <a:spcPts val="2400"/>
                </a:spcAft>
                <a:buNone/>
              </a:pPr>
              <a:r>
                <a:rPr b="1" lang="en">
                  <a:solidFill>
                    <a:srgbClr val="E06666"/>
                  </a:solidFill>
                  <a:latin typeface="Open Sans"/>
                  <a:ea typeface="Open Sans"/>
                  <a:cs typeface="Open Sans"/>
                  <a:sym typeface="Open Sans"/>
                </a:rPr>
                <a:t>Python-based</a:t>
              </a:r>
              <a:endParaRPr b="1" i="1">
                <a:solidFill>
                  <a:srgbClr val="E06666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studio and R Markdown</a:t>
            </a:r>
            <a:endParaRPr/>
          </a:p>
        </p:txBody>
      </p:sp>
      <p:pic>
        <p:nvPicPr>
          <p:cNvPr id="335" name="Google Shape;33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62" y="918625"/>
            <a:ext cx="5914877" cy="3920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/>
          <p:nvPr>
            <p:ph idx="4294967295" type="title"/>
          </p:nvPr>
        </p:nvSpPr>
        <p:spPr>
          <a:xfrm>
            <a:off x="773700" y="369825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Reproducible Research</a:t>
            </a:r>
            <a:endParaRPr/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937" y="1900425"/>
            <a:ext cx="4254125" cy="287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Jupyter notebook</a:t>
            </a:r>
            <a:endParaRPr/>
          </a:p>
        </p:txBody>
      </p:sp>
      <p:pic>
        <p:nvPicPr>
          <p:cNvPr id="341" name="Google Shape;3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3927" y="1071025"/>
            <a:ext cx="3731873" cy="3920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8200" y="1071025"/>
            <a:ext cx="3731873" cy="3920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3"/>
          <p:cNvSpPr txBox="1"/>
          <p:nvPr>
            <p:ph type="ctrTitle"/>
          </p:nvPr>
        </p:nvSpPr>
        <p:spPr>
          <a:xfrm>
            <a:off x="3044700" y="1444252"/>
            <a:ext cx="30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Environment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348" name="Google Shape;34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78350" y="2301655"/>
            <a:ext cx="2587300" cy="1718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4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Computational</a:t>
            </a:r>
            <a:r>
              <a:rPr lang="en"/>
              <a:t> environments</a:t>
            </a:r>
            <a:endParaRPr/>
          </a:p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311700" y="88287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Software environment</a:t>
            </a:r>
            <a:endParaRPr sz="150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Char char="○"/>
            </a:pPr>
            <a:r>
              <a:rPr lang="en" sz="1100">
                <a:solidFill>
                  <a:srgbClr val="000000"/>
                </a:solidFill>
              </a:rPr>
              <a:t>Software requires other software</a:t>
            </a:r>
            <a:endParaRPr sz="1100">
              <a:solidFill>
                <a:srgbClr val="000000"/>
              </a:solidFill>
            </a:endParaRPr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■"/>
            </a:pPr>
            <a:r>
              <a:rPr lang="en" sz="1100"/>
              <a:t>e.g. DESeq2 → bioconductor → R → OS libs</a:t>
            </a:r>
            <a:endParaRPr sz="1100">
              <a:solidFill>
                <a:srgbClr val="000000"/>
              </a:solidFill>
            </a:endParaRPr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Every piece of software has a </a:t>
            </a:r>
            <a:r>
              <a:rPr i="1" lang="en" sz="1100"/>
              <a:t>version</a:t>
            </a:r>
            <a:endParaRPr i="1"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Not all OSes have all software versions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“Must describe software </a:t>
            </a:r>
            <a:r>
              <a:rPr i="1" lang="en" sz="1400" u="sng"/>
              <a:t>and</a:t>
            </a:r>
            <a:r>
              <a:rPr lang="en" sz="1400"/>
              <a:t> versions </a:t>
            </a:r>
            <a:r>
              <a:rPr i="1" lang="en" sz="1400" u="sng"/>
              <a:t>and</a:t>
            </a:r>
            <a:r>
              <a:rPr lang="en" sz="1400"/>
              <a:t> their dependencies </a:t>
            </a:r>
            <a:r>
              <a:rPr i="1" lang="en" sz="1400" u="sng"/>
              <a:t>and</a:t>
            </a:r>
            <a:r>
              <a:rPr lang="en" sz="1400"/>
              <a:t> their versions to fully recreate an environment!”</a:t>
            </a:r>
            <a:endParaRPr sz="1400"/>
          </a:p>
          <a:p>
            <a:pPr indent="-323850" lvl="0" marL="457200" rtl="0" algn="l">
              <a:spcBef>
                <a:spcPts val="10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Hardware environment</a:t>
            </a:r>
            <a:endParaRPr sz="1500"/>
          </a:p>
          <a:p>
            <a:pPr indent="-298450" lvl="1" marL="914400" rtl="0" algn="l">
              <a:spcBef>
                <a:spcPts val="100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Analyses are run on specific hardware</a:t>
            </a:r>
            <a:endParaRPr sz="1100"/>
          </a:p>
          <a:p>
            <a:pPr indent="-298450" lvl="2" marL="1371600" rtl="0" algn="l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 sz="1100"/>
              <a:t>e.g. intel, AMD, GPU, SCC</a:t>
            </a:r>
            <a:endParaRPr sz="11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Some software is hardware-specific</a:t>
            </a:r>
            <a:endParaRPr sz="1100"/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“</a:t>
            </a:r>
            <a:r>
              <a:rPr lang="en" sz="1400"/>
              <a:t>Any known hardware specificities must be described to recreate an environment</a:t>
            </a:r>
            <a:r>
              <a:rPr lang="en" sz="1400"/>
              <a:t>”</a:t>
            </a:r>
            <a:endParaRPr sz="14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5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management</a:t>
            </a:r>
            <a:endParaRPr/>
          </a:p>
        </p:txBody>
      </p:sp>
      <p:sp>
        <p:nvSpPr>
          <p:cNvPr id="360" name="Google Shape;360;p45"/>
          <p:cNvSpPr txBox="1"/>
          <p:nvPr/>
        </p:nvSpPr>
        <p:spPr>
          <a:xfrm>
            <a:off x="311700" y="923868"/>
            <a:ext cx="8520600" cy="3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b="1" lang="en" sz="2000">
                <a:latin typeface="Open Sans"/>
                <a:ea typeface="Open Sans"/>
                <a:cs typeface="Open Sans"/>
                <a:sym typeface="Open Sans"/>
              </a:rPr>
              <a:t>Environment management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= organization and configuration of a set of software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It is: a set of operations that make specific software executable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It </a:t>
            </a:r>
            <a:r>
              <a:rPr i="1" lang="en" sz="2000">
                <a:latin typeface="Open Sans"/>
                <a:ea typeface="Open Sans"/>
                <a:cs typeface="Open Sans"/>
                <a:sym typeface="Open Sans"/>
              </a:rPr>
              <a:t>may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be: a portable description of the software environment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It is super 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important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and helpful while working with bigger servers or clusters maintained by 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someone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else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5400"/>
            <a:ext cx="4730576" cy="3153724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manager</a:t>
            </a:r>
            <a:endParaRPr/>
          </a:p>
        </p:txBody>
      </p:sp>
      <p:pic>
        <p:nvPicPr>
          <p:cNvPr id="367" name="Google Shape;3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5375" y="1542604"/>
            <a:ext cx="3956226" cy="26593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manager</a:t>
            </a: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4752" y="918625"/>
            <a:ext cx="7614496" cy="3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Conda environment</a:t>
            </a:r>
            <a:endParaRPr/>
          </a:p>
        </p:txBody>
      </p:sp>
      <p:sp>
        <p:nvSpPr>
          <p:cNvPr id="379" name="Google Shape;379;p48"/>
          <p:cNvSpPr txBox="1"/>
          <p:nvPr>
            <p:ph idx="1" type="body"/>
          </p:nvPr>
        </p:nvSpPr>
        <p:spPr>
          <a:xfrm>
            <a:off x="232050" y="897150"/>
            <a:ext cx="3671400" cy="334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create </a:t>
            </a:r>
            <a:r>
              <a:rPr i="1" lang="en" sz="1500">
                <a:solidFill>
                  <a:srgbClr val="000000"/>
                </a:solidFill>
              </a:rPr>
              <a:t>environment</a:t>
            </a:r>
            <a:r>
              <a:rPr lang="en" sz="1500">
                <a:solidFill>
                  <a:srgbClr val="000000"/>
                </a:solidFill>
              </a:rPr>
              <a:t> that installs </a:t>
            </a:r>
            <a:r>
              <a:rPr i="1" lang="en" sz="1500" u="sng">
                <a:solidFill>
                  <a:srgbClr val="000000"/>
                </a:solidFill>
              </a:rPr>
              <a:t>and describes</a:t>
            </a:r>
            <a:r>
              <a:rPr lang="en" sz="1500">
                <a:solidFill>
                  <a:srgbClr val="000000"/>
                </a:solidFill>
              </a:rPr>
              <a:t> a set of packages with versions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software organized into </a:t>
            </a:r>
            <a:r>
              <a:rPr i="1" lang="en" sz="1500">
                <a:solidFill>
                  <a:srgbClr val="000000"/>
                </a:solidFill>
              </a:rPr>
              <a:t>channels</a:t>
            </a:r>
            <a:r>
              <a:rPr lang="en" sz="1500">
                <a:solidFill>
                  <a:srgbClr val="000000"/>
                </a:solidFill>
              </a:rPr>
              <a:t>, e.g. bioconda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Strengths: easy to use, good environment description</a:t>
            </a:r>
            <a:endParaRPr sz="15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000000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Char char="●"/>
            </a:pPr>
            <a:r>
              <a:rPr lang="en" sz="1500">
                <a:solidFill>
                  <a:srgbClr val="000000"/>
                </a:solidFill>
              </a:rPr>
              <a:t>Disadvantages: packages must already be in channels, when it fails it fails </a:t>
            </a:r>
            <a:r>
              <a:rPr i="1" lang="en" sz="1500">
                <a:solidFill>
                  <a:srgbClr val="000000"/>
                </a:solidFill>
              </a:rPr>
              <a:t>hard...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350" y="1162587"/>
            <a:ext cx="5008600" cy="2818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/>
          <p:nvPr/>
        </p:nvSpPr>
        <p:spPr>
          <a:xfrm>
            <a:off x="8115850" y="1175225"/>
            <a:ext cx="716400" cy="267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8"/>
          <p:cNvSpPr/>
          <p:nvPr/>
        </p:nvSpPr>
        <p:spPr>
          <a:xfrm>
            <a:off x="8614175" y="3818150"/>
            <a:ext cx="258000" cy="16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Containers</a:t>
            </a:r>
            <a:endParaRPr/>
          </a:p>
        </p:txBody>
      </p:sp>
      <p:sp>
        <p:nvSpPr>
          <p:cNvPr id="388" name="Google Shape;388;p49"/>
          <p:cNvSpPr txBox="1"/>
          <p:nvPr/>
        </p:nvSpPr>
        <p:spPr>
          <a:xfrm>
            <a:off x="311700" y="923868"/>
            <a:ext cx="8520600" cy="37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Complete environment description and isolation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Essentially mini operatings systems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Contain all specific software needed for an analysis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Custom code can also be loaded into container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Strengths: ideal strategy for encapsulating and sharing environments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Open Sans"/>
              <a:buChar char="●"/>
            </a:pPr>
            <a:r>
              <a:rPr lang="en" sz="1500">
                <a:latin typeface="Open Sans"/>
                <a:ea typeface="Open Sans"/>
                <a:cs typeface="Open Sans"/>
                <a:sym typeface="Open Sans"/>
              </a:rPr>
              <a:t>Disadvantages: requires sysadmin knowhow</a:t>
            </a:r>
            <a:endParaRPr sz="15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89" name="Google Shape;389;p49"/>
          <p:cNvGrpSpPr/>
          <p:nvPr/>
        </p:nvGrpSpPr>
        <p:grpSpPr>
          <a:xfrm>
            <a:off x="1459973" y="3094975"/>
            <a:ext cx="6224054" cy="1584875"/>
            <a:chOff x="1312425" y="3094975"/>
            <a:chExt cx="6224054" cy="1584875"/>
          </a:xfrm>
        </p:grpSpPr>
        <p:pic>
          <p:nvPicPr>
            <p:cNvPr id="390" name="Google Shape;390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312425" y="3094975"/>
              <a:ext cx="1830150" cy="1516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91" name="Google Shape;391;p49"/>
            <p:cNvPicPr preferRelativeResize="0"/>
            <p:nvPr/>
          </p:nvPicPr>
          <p:blipFill rotWithShape="1">
            <a:blip r:embed="rId4">
              <a:alphaModFix/>
            </a:blip>
            <a:srcRect b="32716" l="8472" r="9033" t="20877"/>
            <a:stretch/>
          </p:blipFill>
          <p:spPr>
            <a:xfrm>
              <a:off x="3237000" y="3094975"/>
              <a:ext cx="4299479" cy="158487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0"/>
          <p:cNvSpPr txBox="1"/>
          <p:nvPr>
            <p:ph type="ctrTitle"/>
          </p:nvPr>
        </p:nvSpPr>
        <p:spPr>
          <a:xfrm>
            <a:off x="3044700" y="1190939"/>
            <a:ext cx="3054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rgbClr val="660000"/>
                </a:solidFill>
              </a:rPr>
              <a:t>Presentation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>
              <a:solidFill>
                <a:srgbClr val="660000"/>
              </a:solidFill>
            </a:endParaRPr>
          </a:p>
        </p:txBody>
      </p:sp>
      <p:pic>
        <p:nvPicPr>
          <p:cNvPr id="397" name="Google Shape;39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91676" y="2309000"/>
            <a:ext cx="2360648" cy="17197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0075" y="880437"/>
            <a:ext cx="1416673" cy="94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600" y="3327196"/>
            <a:ext cx="1991950" cy="13279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4" name="Google Shape;404;p51"/>
          <p:cNvGrpSpPr/>
          <p:nvPr/>
        </p:nvGrpSpPr>
        <p:grpSpPr>
          <a:xfrm>
            <a:off x="2241939" y="169070"/>
            <a:ext cx="1801251" cy="1815630"/>
            <a:chOff x="2241939" y="550070"/>
            <a:chExt cx="1801251" cy="1815630"/>
          </a:xfrm>
        </p:grpSpPr>
        <p:pic>
          <p:nvPicPr>
            <p:cNvPr id="405" name="Google Shape;405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08436" y="927800"/>
              <a:ext cx="1268275" cy="14379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6" name="Google Shape;406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41939" y="550070"/>
              <a:ext cx="1801251" cy="26525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07" name="Google Shape;407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48151" y="2248712"/>
            <a:ext cx="1263449" cy="64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8" name="Google Shape;408;p51"/>
          <p:cNvGrpSpPr/>
          <p:nvPr/>
        </p:nvGrpSpPr>
        <p:grpSpPr>
          <a:xfrm>
            <a:off x="2485693" y="2375078"/>
            <a:ext cx="1535906" cy="393344"/>
            <a:chOff x="457201" y="2654250"/>
            <a:chExt cx="3537325" cy="959375"/>
          </a:xfrm>
        </p:grpSpPr>
        <p:pic>
          <p:nvPicPr>
            <p:cNvPr id="409" name="Google Shape;409;p5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143525" y="2654250"/>
              <a:ext cx="851001" cy="959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10" name="Google Shape;410;p5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7201" y="2696712"/>
              <a:ext cx="2491825" cy="874450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11" name="Google Shape;411;p51"/>
          <p:cNvCxnSpPr/>
          <p:nvPr/>
        </p:nvCxnSpPr>
        <p:spPr>
          <a:xfrm>
            <a:off x="1736863" y="2585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412" name="Google Shape;412;p51"/>
          <p:cNvCxnSpPr/>
          <p:nvPr/>
        </p:nvCxnSpPr>
        <p:spPr>
          <a:xfrm>
            <a:off x="4251463" y="2585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413" name="Google Shape;413;p51"/>
          <p:cNvSpPr/>
          <p:nvPr/>
        </p:nvSpPr>
        <p:spPr>
          <a:xfrm>
            <a:off x="2180950" y="112125"/>
            <a:ext cx="1957500" cy="465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51"/>
          <p:cNvCxnSpPr/>
          <p:nvPr/>
        </p:nvCxnSpPr>
        <p:spPr>
          <a:xfrm>
            <a:off x="6156463" y="2585525"/>
            <a:ext cx="4461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id="415" name="Google Shape;415;p5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71249" y="2153750"/>
            <a:ext cx="1042085" cy="863550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1"/>
          <p:cNvSpPr txBox="1"/>
          <p:nvPr>
            <p:ph idx="1" type="body"/>
          </p:nvPr>
        </p:nvSpPr>
        <p:spPr>
          <a:xfrm>
            <a:off x="-2187" y="2219875"/>
            <a:ext cx="18012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2400"/>
              </a:spcAft>
              <a:buSzPts val="3000"/>
              <a:buNone/>
            </a:pPr>
            <a:r>
              <a:rPr lang="en"/>
              <a:t>Data</a:t>
            </a:r>
            <a:endParaRPr/>
          </a:p>
        </p:txBody>
      </p:sp>
      <p:pic>
        <p:nvPicPr>
          <p:cNvPr id="417" name="Google Shape;417;p5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434475" y="855226"/>
            <a:ext cx="1535900" cy="1055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5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6357675" y="890700"/>
            <a:ext cx="1421916" cy="9442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9" name="Google Shape;419;p51"/>
          <p:cNvGrpSpPr/>
          <p:nvPr/>
        </p:nvGrpSpPr>
        <p:grpSpPr>
          <a:xfrm>
            <a:off x="4712125" y="3589589"/>
            <a:ext cx="2538759" cy="944227"/>
            <a:chOff x="5016950" y="3391953"/>
            <a:chExt cx="3149826" cy="1294348"/>
          </a:xfrm>
        </p:grpSpPr>
        <p:pic>
          <p:nvPicPr>
            <p:cNvPr id="420" name="Google Shape;420;p51"/>
            <p:cNvPicPr preferRelativeResize="0"/>
            <p:nvPr/>
          </p:nvPicPr>
          <p:blipFill rotWithShape="1">
            <a:blip r:embed="rId13">
              <a:alphaModFix/>
            </a:blip>
            <a:srcRect b="0" l="0" r="0" t="0"/>
            <a:stretch/>
          </p:blipFill>
          <p:spPr>
            <a:xfrm>
              <a:off x="5016950" y="3391953"/>
              <a:ext cx="1733975" cy="12632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21" name="Google Shape;421;p51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903325" y="3422850"/>
              <a:ext cx="1263450" cy="12634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2" name="Google Shape;422;p51"/>
          <p:cNvGrpSpPr/>
          <p:nvPr/>
        </p:nvGrpSpPr>
        <p:grpSpPr>
          <a:xfrm>
            <a:off x="7779601" y="2655125"/>
            <a:ext cx="1079049" cy="1984696"/>
            <a:chOff x="7779601" y="2655125"/>
            <a:chExt cx="1079049" cy="1984696"/>
          </a:xfrm>
        </p:grpSpPr>
        <p:pic>
          <p:nvPicPr>
            <p:cNvPr id="423" name="Google Shape;423;p51"/>
            <p:cNvPicPr preferRelativeResize="0"/>
            <p:nvPr/>
          </p:nvPicPr>
          <p:blipFill rotWithShape="1">
            <a:blip r:embed="rId15">
              <a:alphaModFix/>
            </a:blip>
            <a:srcRect b="0" l="33679" r="33010" t="0"/>
            <a:stretch/>
          </p:blipFill>
          <p:spPr>
            <a:xfrm>
              <a:off x="7816575" y="3455226"/>
              <a:ext cx="1042074" cy="118459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4" name="Google Shape;424;p51"/>
            <p:cNvCxnSpPr/>
            <p:nvPr/>
          </p:nvCxnSpPr>
          <p:spPr>
            <a:xfrm>
              <a:off x="7779601" y="2655125"/>
              <a:ext cx="441000" cy="6333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Reproducibility</a:t>
            </a:r>
            <a:endParaRPr/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99625"/>
            <a:ext cx="8839202" cy="276504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6"/>
          <p:cNvSpPr txBox="1"/>
          <p:nvPr/>
        </p:nvSpPr>
        <p:spPr>
          <a:xfrm>
            <a:off x="2531850" y="4397200"/>
            <a:ext cx="4080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“Reproducible research in Computational Science”,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Peng et al. (2011)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Science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2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 shiny app</a:t>
            </a:r>
            <a:endParaRPr/>
          </a:p>
        </p:txBody>
      </p:sp>
      <p:pic>
        <p:nvPicPr>
          <p:cNvPr id="430" name="Google Shape;4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108" y="882125"/>
            <a:ext cx="7149784" cy="392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3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36" name="Google Shape;436;p53"/>
          <p:cNvSpPr txBox="1"/>
          <p:nvPr>
            <p:ph idx="1" type="body"/>
          </p:nvPr>
        </p:nvSpPr>
        <p:spPr>
          <a:xfrm>
            <a:off x="311700" y="920425"/>
            <a:ext cx="4178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For Every Result, </a:t>
            </a:r>
            <a:r>
              <a:rPr lang="en" sz="1500" u="sng"/>
              <a:t>Keep Track</a:t>
            </a:r>
            <a:r>
              <a:rPr lang="en" sz="1500"/>
              <a:t> of How It Was Produced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 u="sng"/>
              <a:t>Avoid </a:t>
            </a:r>
            <a:r>
              <a:rPr lang="en" sz="1500"/>
              <a:t>Manual Data Manipulation Steps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Archive the </a:t>
            </a:r>
            <a:r>
              <a:rPr lang="en" sz="1500" u="sng"/>
              <a:t>Exact Versions</a:t>
            </a:r>
            <a:r>
              <a:rPr lang="en" sz="1500"/>
              <a:t> of All External Programs Used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 u="sng"/>
              <a:t>Version Control</a:t>
            </a:r>
            <a:r>
              <a:rPr lang="en" sz="1500"/>
              <a:t> All Custom Scripts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Record All </a:t>
            </a:r>
            <a:r>
              <a:rPr lang="en" sz="1500" u="sng"/>
              <a:t>Intermediate Results</a:t>
            </a:r>
            <a:r>
              <a:rPr lang="en" sz="1500"/>
              <a:t>, When Possible in Standardized Formats</a:t>
            </a:r>
            <a:endParaRPr sz="1500"/>
          </a:p>
        </p:txBody>
      </p:sp>
      <p:sp>
        <p:nvSpPr>
          <p:cNvPr id="437" name="Google Shape;437;p53"/>
          <p:cNvSpPr txBox="1"/>
          <p:nvPr>
            <p:ph idx="1" type="body"/>
          </p:nvPr>
        </p:nvSpPr>
        <p:spPr>
          <a:xfrm>
            <a:off x="4502700" y="920425"/>
            <a:ext cx="41787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For Analyses That Include Randomness, </a:t>
            </a:r>
            <a:r>
              <a:rPr lang="en" sz="1500" u="sng"/>
              <a:t>Note Underlying Random Seeds</a:t>
            </a:r>
            <a:endParaRPr sz="1500" u="sng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Always </a:t>
            </a:r>
            <a:r>
              <a:rPr lang="en" sz="1500" u="sng"/>
              <a:t>Store Raw Data</a:t>
            </a:r>
            <a:r>
              <a:rPr lang="en" sz="1500"/>
              <a:t> behind Plots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Generate Hierarchical Analysis Output, Allowing </a:t>
            </a:r>
            <a:r>
              <a:rPr lang="en" sz="1500" u="sng"/>
              <a:t>Layers of Increasing Detail</a:t>
            </a:r>
            <a:r>
              <a:rPr lang="en" sz="1500"/>
              <a:t> to Be Inspected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Connect </a:t>
            </a:r>
            <a:r>
              <a:rPr lang="en" sz="1500" u="sng"/>
              <a:t>Textual Statements</a:t>
            </a:r>
            <a:r>
              <a:rPr lang="en" sz="1500"/>
              <a:t> to Underlying Results</a:t>
            </a:r>
            <a:endParaRPr sz="1500"/>
          </a:p>
          <a:p>
            <a:pPr indent="-3238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➔"/>
            </a:pPr>
            <a:r>
              <a:rPr lang="en" sz="1500"/>
              <a:t>Provide </a:t>
            </a:r>
            <a:r>
              <a:rPr lang="en" sz="1500" u="sng"/>
              <a:t>Public Access</a:t>
            </a:r>
            <a:r>
              <a:rPr lang="en" sz="1500"/>
              <a:t> to Scripts, Runs, and Results</a:t>
            </a:r>
            <a:endParaRPr sz="1500"/>
          </a:p>
        </p:txBody>
      </p:sp>
      <p:sp>
        <p:nvSpPr>
          <p:cNvPr id="438" name="Google Shape;438;p53"/>
          <p:cNvSpPr txBox="1"/>
          <p:nvPr/>
        </p:nvSpPr>
        <p:spPr>
          <a:xfrm>
            <a:off x="428550" y="4473400"/>
            <a:ext cx="8286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Ten Simple Rules for Reproducible Computational Research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 Sandve et al. (2013) 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PLOS Computational Biology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1572600" y="4005025"/>
            <a:ext cx="5998800" cy="81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0000"/>
                </a:solidFill>
              </a:rPr>
              <a:t>NBIS Reproducible research course</a:t>
            </a:r>
            <a:endParaRPr>
              <a:solidFill>
                <a:srgbClr val="66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rgbClr val="0000FF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https://nbis-reproducible-research.readthedocs.io/en/latest/</a:t>
            </a:r>
            <a:endParaRPr>
              <a:solidFill>
                <a:srgbClr val="0000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6812" y="381000"/>
            <a:ext cx="4170376" cy="313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Culture of reproducibility</a:t>
            </a:r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371650" y="1302525"/>
            <a:ext cx="4606800" cy="2995650"/>
            <a:chOff x="371650" y="1485375"/>
            <a:chExt cx="4606800" cy="2995650"/>
          </a:xfrm>
        </p:grpSpPr>
        <p:sp>
          <p:nvSpPr>
            <p:cNvPr id="98" name="Google Shape;98;p17"/>
            <p:cNvSpPr txBox="1"/>
            <p:nvPr/>
          </p:nvSpPr>
          <p:spPr>
            <a:xfrm>
              <a:off x="371650" y="1485375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“Computational science has led to exciting new developments, but the nature of the work </a:t>
              </a:r>
              <a:r>
                <a:rPr lang="en" sz="1000">
                  <a:highlight>
                    <a:srgbClr val="FFFF00"/>
                  </a:highlight>
                  <a:latin typeface="Open Sans"/>
                  <a:ea typeface="Open Sans"/>
                  <a:cs typeface="Open Sans"/>
                  <a:sym typeface="Open Sans"/>
                </a:rPr>
                <a:t>has exposed limitations in our ability to evaluate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published findings”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99" name="Google Shape;99;p17"/>
            <p:cNvSpPr txBox="1"/>
            <p:nvPr/>
          </p:nvSpPr>
          <p:spPr>
            <a:xfrm>
              <a:off x="371650" y="2706600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“In cases in which questionable results are obtained, </a:t>
              </a:r>
              <a:r>
                <a:rPr lang="en" sz="1000">
                  <a:highlight>
                    <a:srgbClr val="FFFF00"/>
                  </a:highlight>
                  <a:latin typeface="Open Sans"/>
                  <a:ea typeface="Open Sans"/>
                  <a:cs typeface="Open Sans"/>
                  <a:sym typeface="Open Sans"/>
                </a:rPr>
                <a:t>reproducibility is critical to tracking down the “bugs”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of computational science”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0" name="Google Shape;100;p17"/>
            <p:cNvSpPr txBox="1"/>
            <p:nvPr/>
          </p:nvSpPr>
          <p:spPr>
            <a:xfrm>
              <a:off x="371650" y="3927825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“The scientific community’s </a:t>
              </a:r>
              <a:r>
                <a:rPr lang="en" sz="1000">
                  <a:highlight>
                    <a:srgbClr val="FFFF00"/>
                  </a:highlight>
                  <a:latin typeface="Open Sans"/>
                  <a:ea typeface="Open Sans"/>
                  <a:cs typeface="Open Sans"/>
                  <a:sym typeface="Open Sans"/>
                </a:rPr>
                <a:t>“culture of replication”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has served to quickly weed out spurious claims”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01" name="Google Shape;101;p17"/>
          <p:cNvGrpSpPr/>
          <p:nvPr/>
        </p:nvGrpSpPr>
        <p:grpSpPr>
          <a:xfrm>
            <a:off x="4257850" y="1835925"/>
            <a:ext cx="4606800" cy="1772400"/>
            <a:chOff x="4257850" y="1835925"/>
            <a:chExt cx="4606800" cy="1772400"/>
          </a:xfrm>
        </p:grpSpPr>
        <p:sp>
          <p:nvSpPr>
            <p:cNvPr id="102" name="Google Shape;102;p17"/>
            <p:cNvSpPr txBox="1"/>
            <p:nvPr/>
          </p:nvSpPr>
          <p:spPr>
            <a:xfrm>
              <a:off x="4257850" y="1835925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Reproducibility has the potential to serve as </a:t>
              </a:r>
              <a:r>
                <a:rPr lang="en" sz="1000">
                  <a:highlight>
                    <a:srgbClr val="00FF00"/>
                  </a:highlight>
                  <a:latin typeface="Open Sans"/>
                  <a:ea typeface="Open Sans"/>
                  <a:cs typeface="Open Sans"/>
                  <a:sym typeface="Open Sans"/>
                </a:rPr>
                <a:t>a minimum standard for judging scientific claims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when full independent replication of a study is not possible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3" name="Google Shape;103;p17"/>
            <p:cNvSpPr txBox="1"/>
            <p:nvPr/>
          </p:nvSpPr>
          <p:spPr>
            <a:xfrm>
              <a:off x="4257850" y="3055125"/>
              <a:ext cx="4606800" cy="55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“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Ultimately, developing a culture of reproducibility in which it currently does not exist </a:t>
              </a:r>
              <a:r>
                <a:rPr lang="en" sz="1000">
                  <a:highlight>
                    <a:srgbClr val="00FF00"/>
                  </a:highlight>
                  <a:latin typeface="Open Sans"/>
                  <a:ea typeface="Open Sans"/>
                  <a:cs typeface="Open Sans"/>
                  <a:sym typeface="Open Sans"/>
                </a:rPr>
                <a:t>will require time and sustained effort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 from the scientific community</a:t>
              </a:r>
              <a:r>
                <a:rPr lang="en" sz="1000">
                  <a:latin typeface="Open Sans"/>
                  <a:ea typeface="Open Sans"/>
                  <a:cs typeface="Open Sans"/>
                  <a:sym typeface="Open Sans"/>
                </a:rPr>
                <a:t>”</a:t>
              </a:r>
              <a:endParaRPr sz="10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4" name="Google Shape;104;p17"/>
          <p:cNvSpPr txBox="1"/>
          <p:nvPr/>
        </p:nvSpPr>
        <p:spPr>
          <a:xfrm>
            <a:off x="2531850" y="4397200"/>
            <a:ext cx="4080300" cy="28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“Reproducible research in Computational Science”, 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Peng et al. (2011) </a:t>
            </a:r>
            <a:r>
              <a:rPr lang="en" sz="1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1200">
                <a:latin typeface="Open Sans"/>
                <a:ea typeface="Open Sans"/>
                <a:cs typeface="Open Sans"/>
                <a:sym typeface="Open Sans"/>
              </a:rPr>
              <a:t>Science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8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Reproducibility “Crisis”</a:t>
            </a:r>
            <a:endParaRPr/>
          </a:p>
        </p:txBody>
      </p:sp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311700" y="1138350"/>
            <a:ext cx="4476600" cy="33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18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3000"/>
              <a:buNone/>
            </a:pPr>
            <a:r>
              <a:rPr lang="en" sz="1700"/>
              <a:t>“More than 70% of researchers have tried and failed to reproduce another scientist's experiments, and more than half have failed to reproduce their own experiments.”</a:t>
            </a:r>
            <a:endParaRPr sz="17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b="1" sz="2400"/>
          </a:p>
          <a:p>
            <a:pPr indent="0" lvl="0" marL="0" rtl="0" algn="ctr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t/>
            </a:r>
            <a:endParaRPr b="1" sz="1400"/>
          </a:p>
        </p:txBody>
      </p:sp>
      <p:pic>
        <p:nvPicPr>
          <p:cNvPr id="111" name="Google Shape;11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2725" y="1138350"/>
            <a:ext cx="3898049" cy="3310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8"/>
          <p:cNvSpPr txBox="1"/>
          <p:nvPr/>
        </p:nvSpPr>
        <p:spPr>
          <a:xfrm>
            <a:off x="583975" y="4473400"/>
            <a:ext cx="8286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“1,500 Scientists Lift the Lid on Reproducibility.” Baker, Monya. (2016) 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Nature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The Reproducibility “Crisis”</a:t>
            </a:r>
            <a:endParaRPr/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3">
            <a:alphaModFix/>
          </a:blip>
          <a:srcRect b="43310" l="0" r="0" t="0"/>
          <a:stretch/>
        </p:blipFill>
        <p:spPr>
          <a:xfrm>
            <a:off x="664375" y="1000075"/>
            <a:ext cx="3930149" cy="354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 rotWithShape="1">
          <a:blip r:embed="rId3">
            <a:alphaModFix/>
          </a:blip>
          <a:srcRect b="738" l="0" r="0" t="55021"/>
          <a:stretch/>
        </p:blipFill>
        <p:spPr>
          <a:xfrm>
            <a:off x="4594525" y="1778275"/>
            <a:ext cx="3930149" cy="276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9"/>
          <p:cNvSpPr txBox="1"/>
          <p:nvPr/>
        </p:nvSpPr>
        <p:spPr>
          <a:xfrm>
            <a:off x="583975" y="4549600"/>
            <a:ext cx="8286900" cy="5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None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“1,500 Scientists Lift the Lid on Reproducibility.” Baker, Monya. (2016) </a:t>
            </a:r>
            <a:r>
              <a:rPr i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Nature</a:t>
            </a:r>
            <a:endParaRPr i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Reproducibility vs Replicability</a:t>
            </a:r>
            <a:endParaRPr/>
          </a:p>
        </p:txBody>
      </p:sp>
      <p:sp>
        <p:nvSpPr>
          <p:cNvPr id="126" name="Google Shape;126;p20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Reproduce:</a:t>
            </a:r>
            <a:r>
              <a:rPr lang="en" sz="2200"/>
              <a:t> create identical conditions to a previous result and come to the identical result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Replicate:</a:t>
            </a:r>
            <a:r>
              <a:rPr lang="en" sz="2200"/>
              <a:t> repeat a previously described experiment with new material or data</a:t>
            </a:r>
            <a:endParaRPr sz="22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SzPts val="3000"/>
              <a:buNone/>
            </a:pPr>
            <a:r>
              <a:rPr lang="en" sz="2200"/>
              <a:t>Depending on who you ask, these definitions are</a:t>
            </a:r>
            <a:r>
              <a:rPr b="1" lang="en" sz="2200"/>
              <a:t> reversed!</a:t>
            </a:r>
            <a:br>
              <a:rPr b="1" lang="en" sz="2200"/>
            </a:br>
            <a:endParaRPr b="1" sz="2200"/>
          </a:p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SzPts val="3000"/>
              <a:buNone/>
            </a:pPr>
            <a:r>
              <a:t/>
            </a:r>
            <a:endParaRPr b="1"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2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type="title"/>
          </p:nvPr>
        </p:nvSpPr>
        <p:spPr>
          <a:xfrm>
            <a:off x="311700" y="873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What is Reproducibility?</a:t>
            </a:r>
            <a:endParaRPr/>
          </a:p>
        </p:txBody>
      </p:sp>
      <p:sp>
        <p:nvSpPr>
          <p:cNvPr id="132" name="Google Shape;132;p21"/>
          <p:cNvSpPr txBox="1"/>
          <p:nvPr>
            <p:ph idx="1" type="body"/>
          </p:nvPr>
        </p:nvSpPr>
        <p:spPr>
          <a:xfrm>
            <a:off x="311700" y="10728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Reproduce:</a:t>
            </a:r>
            <a:r>
              <a:rPr lang="en" sz="2200"/>
              <a:t> create identical conditions to a previous result and come to the identical result</a:t>
            </a:r>
            <a:endParaRPr sz="2200"/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For </a:t>
            </a:r>
            <a:r>
              <a:rPr lang="en" sz="2200">
                <a:highlight>
                  <a:srgbClr val="FFFF00"/>
                </a:highlight>
              </a:rPr>
              <a:t>Bioinformatics</a:t>
            </a:r>
            <a:r>
              <a:rPr lang="en" sz="2200"/>
              <a:t>, this means:</a:t>
            </a:r>
            <a:endParaRPr sz="22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apply </a:t>
            </a:r>
            <a:r>
              <a:rPr i="1" lang="en" sz="1800" u="sng"/>
              <a:t>the same methodology</a:t>
            </a:r>
            <a:r>
              <a:rPr lang="en" sz="1800"/>
              <a:t> (ideally same code) to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 u="sng"/>
              <a:t>the same data</a:t>
            </a:r>
            <a:r>
              <a:rPr lang="en" sz="1800"/>
              <a:t> and obtain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i="1" lang="en" sz="1800" u="sng"/>
              <a:t>the same result</a:t>
            </a:r>
            <a:endParaRPr i="1" sz="1800" u="sng"/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800" u="sng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If code is not available, must first </a:t>
            </a:r>
            <a:r>
              <a:rPr b="1" lang="en" sz="2200"/>
              <a:t>reimplement</a:t>
            </a:r>
            <a:r>
              <a:rPr b="1" i="1" lang="en" sz="2200"/>
              <a:t> </a:t>
            </a:r>
            <a:r>
              <a:rPr lang="en" sz="2200"/>
              <a:t>the method</a:t>
            </a:r>
            <a:endParaRPr sz="22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13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607D8B"/>
      </a:accent3>
      <a:accent4>
        <a:srgbClr val="78909C"/>
      </a:accent4>
      <a:accent5>
        <a:srgbClr val="57BB8A"/>
      </a:accent5>
      <a:accent6>
        <a:srgbClr val="DCE755"/>
      </a:accent6>
      <a:hlink>
        <a:srgbClr val="57BB8A"/>
      </a:hlink>
      <a:folHlink>
        <a:srgbClr val="57BB8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